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554" r:id="rId5"/>
    <p:sldId id="555" r:id="rId6"/>
    <p:sldId id="556" r:id="rId7"/>
    <p:sldId id="567" r:id="rId8"/>
    <p:sldId id="557" r:id="rId9"/>
    <p:sldId id="558" r:id="rId10"/>
    <p:sldId id="559" r:id="rId11"/>
    <p:sldId id="560" r:id="rId12"/>
    <p:sldId id="561" r:id="rId13"/>
    <p:sldId id="5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03008-4F28-40A2-BE10-301B6940208C}"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6A40C-4ED4-4776-BF10-07F2D9DACE0A}" type="slidenum">
              <a:rPr lang="en-US" smtClean="0"/>
              <a:t>‹#›</a:t>
            </a:fld>
            <a:endParaRPr lang="en-US"/>
          </a:p>
        </p:txBody>
      </p:sp>
    </p:spTree>
    <p:extLst>
      <p:ext uri="{BB962C8B-B14F-4D97-AF65-F5344CB8AC3E}">
        <p14:creationId xmlns:p14="http://schemas.microsoft.com/office/powerpoint/2010/main" val="401593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Schedules are the gold standard in early childhood education.  They provide a predictable structure to the day and teach children what is expected of them and reminds them what they should be doing.  </a:t>
            </a:r>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a:p>
        </p:txBody>
      </p:sp>
    </p:spTree>
    <p:extLst>
      <p:ext uri="{BB962C8B-B14F-4D97-AF65-F5344CB8AC3E}">
        <p14:creationId xmlns:p14="http://schemas.microsoft.com/office/powerpoint/2010/main" val="4277569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y’all remember this arrival routine?  Play again for participants…  this routine is a part of the classroom’s morning routine. Not only does it promote community, but the children know exactly what to do because it has become a routine!</a:t>
            </a:r>
          </a:p>
          <a:p>
            <a:endParaRPr lang="en-US" dirty="0"/>
          </a:p>
          <a:p>
            <a:r>
              <a:rPr lang="en-US" dirty="0"/>
              <a:t>These other two pictures are great visuals for specific routines. </a:t>
            </a:r>
          </a:p>
          <a:p>
            <a:endParaRPr lang="en-US" dirty="0"/>
          </a:p>
          <a:p>
            <a:r>
              <a:rPr lang="en-US" dirty="0"/>
              <a:t>1- Activity- Circle Time – Routine- Review Rules, Review Schedule, Who Came to School, Calendar, and then Exercise.  </a:t>
            </a:r>
          </a:p>
          <a:p>
            <a:r>
              <a:rPr lang="en-US" dirty="0"/>
              <a:t>2- Activity- Arrival- Routine- unpack, wash hands, sign-in, eat, gather for circle</a:t>
            </a:r>
          </a:p>
          <a:p>
            <a:endParaRPr lang="en-US" dirty="0"/>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10</a:t>
            </a:fld>
            <a:endParaRPr lang="en-US"/>
          </a:p>
        </p:txBody>
      </p:sp>
    </p:spTree>
    <p:extLst>
      <p:ext uri="{BB962C8B-B14F-4D97-AF65-F5344CB8AC3E}">
        <p14:creationId xmlns:p14="http://schemas.microsoft.com/office/powerpoint/2010/main" val="299472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schedules the gold standard for early childhood education?  Well… they… </a:t>
            </a:r>
            <a:r>
              <a:rPr lang="en-US" b="1" dirty="0"/>
              <a:t>read slide. </a:t>
            </a:r>
            <a:r>
              <a:rPr lang="en-US" b="0" dirty="0"/>
              <a:t>Let’s look at the pivotal practices for how to use a visual schedule. </a:t>
            </a:r>
          </a:p>
          <a:p>
            <a:endParaRPr lang="en-US" b="0" dirty="0"/>
          </a:p>
          <a:p>
            <a:r>
              <a:rPr lang="en-US" b="0" dirty="0"/>
              <a:t>When we are serving young children who have experienced trauma or who are currently in a traumatic event, like Alice- we want our classroom community to be one of their safe places.  A set schedule &amp; routine that the child knows provides that safe and secure feeling that supports the child’s social-emotional development. </a:t>
            </a:r>
            <a:endParaRPr lang="en-US" b="1"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a:p>
        </p:txBody>
      </p:sp>
    </p:spTree>
    <p:extLst>
      <p:ext uri="{BB962C8B-B14F-4D97-AF65-F5344CB8AC3E}">
        <p14:creationId xmlns:p14="http://schemas.microsoft.com/office/powerpoint/2010/main" val="297611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pivotal practices for using a visual schedule… </a:t>
            </a:r>
          </a:p>
          <a:p>
            <a:endParaRPr lang="en-US" dirty="0"/>
          </a:p>
          <a:p>
            <a:pPr marL="171450" indent="-171450">
              <a:buFontTx/>
              <a:buChar char="-"/>
            </a:pPr>
            <a:r>
              <a:rPr lang="en-US" dirty="0"/>
              <a:t>Posted at child’s level:  children must be able to see the schedule and manipulate the schedule.  A schedule that is above eye level is for the adult’s benefit only.  </a:t>
            </a:r>
          </a:p>
          <a:p>
            <a:pPr marL="171450" indent="-171450">
              <a:buFontTx/>
              <a:buChar char="-"/>
            </a:pPr>
            <a:endParaRPr lang="en-US" dirty="0"/>
          </a:p>
          <a:p>
            <a:pPr marL="171450" indent="-171450">
              <a:buFontTx/>
              <a:buChar char="-"/>
            </a:pPr>
            <a:r>
              <a:rPr lang="en-US" dirty="0"/>
              <a:t>Physically show change…:  I just love this train schedule because it is so easy to manipulate.  Children use a </a:t>
            </a:r>
            <a:r>
              <a:rPr lang="en-US" dirty="0" err="1"/>
              <a:t>post-it</a:t>
            </a:r>
            <a:r>
              <a:rPr lang="en-US" dirty="0"/>
              <a:t> to physically show the change in their daily schedule.  </a:t>
            </a:r>
          </a:p>
          <a:p>
            <a:pPr marL="171450" indent="-171450">
              <a:buFontTx/>
              <a:buChar char="-"/>
            </a:pPr>
            <a:endParaRPr lang="en-US" dirty="0"/>
          </a:p>
          <a:p>
            <a:pPr marL="171450" indent="-171450">
              <a:buFontTx/>
              <a:buChar char="-"/>
            </a:pPr>
            <a:r>
              <a:rPr lang="en-US" dirty="0"/>
              <a:t>Review &amp; refer:  everyday review the schedule and refer to the schedule many times a day!  When could you review the schedule? </a:t>
            </a:r>
            <a:r>
              <a:rPr lang="en-US" i="1" dirty="0"/>
              <a:t>Illicit responses.  </a:t>
            </a:r>
            <a:r>
              <a:rPr lang="en-US" i="0" dirty="0"/>
              <a:t>Yes- and you refer to the schedule as transitions come.  “We are finishing up center play and getting ready for snack.”</a:t>
            </a:r>
          </a:p>
          <a:p>
            <a:pPr marL="171450" indent="-171450">
              <a:buFontTx/>
              <a:buChar char="-"/>
            </a:pPr>
            <a:endParaRPr lang="en-US" i="0" dirty="0"/>
          </a:p>
          <a:p>
            <a:pPr marL="171450" indent="-171450">
              <a:buFontTx/>
              <a:buChar char="-"/>
            </a:pPr>
            <a:r>
              <a:rPr lang="en-US" i="0" dirty="0"/>
              <a:t>Modify:  if there is a significant change in the schedule- a special event or it’s raining and there is no outside recess- modify the schedule to visually show children the change. </a:t>
            </a:r>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a:t>
            </a:fld>
            <a:endParaRPr lang="en-US"/>
          </a:p>
        </p:txBody>
      </p:sp>
    </p:spTree>
    <p:extLst>
      <p:ext uri="{BB962C8B-B14F-4D97-AF65-F5344CB8AC3E}">
        <p14:creationId xmlns:p14="http://schemas.microsoft.com/office/powerpoint/2010/main" val="214795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children need more individualized schedules, like you see in this picture of the little boy. And for other children, the routine needs to be broken down into smaller steps.  This is where a first/then card can be very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(expand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have a child at your center who you think would benefit from an individualized schedule or a first/then schedule- I’ll be happy to help with that during a on-site mentoring session!</a:t>
            </a:r>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a:p>
        </p:txBody>
      </p:sp>
    </p:spTree>
    <p:extLst>
      <p:ext uri="{BB962C8B-B14F-4D97-AF65-F5344CB8AC3E}">
        <p14:creationId xmlns:p14="http://schemas.microsoft.com/office/powerpoint/2010/main" val="3575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schedule review in action. </a:t>
            </a:r>
          </a:p>
          <a:p>
            <a:endParaRPr lang="en-US" dirty="0"/>
          </a:p>
          <a:p>
            <a:r>
              <a:rPr lang="en-US" dirty="0"/>
              <a:t>Get feedback from group about the video. </a:t>
            </a:r>
          </a:p>
        </p:txBody>
      </p:sp>
      <p:sp>
        <p:nvSpPr>
          <p:cNvPr id="4" name="Slide Number Placeholder 3"/>
          <p:cNvSpPr>
            <a:spLocks noGrp="1"/>
          </p:cNvSpPr>
          <p:nvPr>
            <p:ph type="sldNum" sz="quarter" idx="5"/>
          </p:nvPr>
        </p:nvSpPr>
        <p:spPr/>
        <p:txBody>
          <a:bodyPr/>
          <a:lstStyle/>
          <a:p>
            <a:fld id="{0842455A-0D23-4EAB-9AF9-2CC2B3066B0A}" type="slidenum">
              <a:rPr lang="en-US" smtClean="0"/>
              <a:t>5</a:t>
            </a:fld>
            <a:endParaRPr lang="en-US"/>
          </a:p>
        </p:txBody>
      </p:sp>
    </p:spTree>
    <p:extLst>
      <p:ext uri="{BB962C8B-B14F-4D97-AF65-F5344CB8AC3E}">
        <p14:creationId xmlns:p14="http://schemas.microsoft.com/office/powerpoint/2010/main" val="284120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every schedule and every early childhood classroom are transitions.  Let’s look at pivotal and best practices for transitions!</a:t>
            </a:r>
          </a:p>
        </p:txBody>
      </p:sp>
      <p:sp>
        <p:nvSpPr>
          <p:cNvPr id="4" name="Slide Number Placeholder 3"/>
          <p:cNvSpPr>
            <a:spLocks noGrp="1"/>
          </p:cNvSpPr>
          <p:nvPr>
            <p:ph type="sldNum" sz="quarter" idx="5"/>
          </p:nvPr>
        </p:nvSpPr>
        <p:spPr/>
        <p:txBody>
          <a:bodyPr/>
          <a:lstStyle/>
          <a:p>
            <a:fld id="{0842455A-0D23-4EAB-9AF9-2CC2B3066B0A}" type="slidenum">
              <a:rPr lang="en-US" smtClean="0"/>
              <a:t>6</a:t>
            </a:fld>
            <a:endParaRPr lang="en-US"/>
          </a:p>
        </p:txBody>
      </p:sp>
    </p:spTree>
    <p:extLst>
      <p:ext uri="{BB962C8B-B14F-4D97-AF65-F5344CB8AC3E}">
        <p14:creationId xmlns:p14="http://schemas.microsoft.com/office/powerpoint/2010/main" val="390568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Transitions occur when children move from one activity to another. For some young children, moving from one activity to another (e.g., bus to classroom, centers to circle time, art time to</a:t>
            </a:r>
          </a:p>
          <a:p>
            <a:r>
              <a:rPr lang="en-US" dirty="0"/>
              <a:t>lunch) results in confusion, frustration, and/or challenging behaviors. Planning for transitions includes developing routines and teaching children what to expect during the transition.</a:t>
            </a:r>
          </a:p>
          <a:p>
            <a:r>
              <a:rPr lang="en-US" dirty="0"/>
              <a:t>Transition routines help to prepare children for transitions, engages them in the change that is taking place, and helps them to move smoothly to the next activity. </a:t>
            </a:r>
          </a:p>
          <a:p>
            <a:endParaRPr lang="en-US" dirty="0"/>
          </a:p>
          <a:p>
            <a:r>
              <a:rPr lang="en-US" dirty="0"/>
              <a:t>The more children can predict and participate in the schedule and activities of the day, the less likely it is that challenging behavior will occur and the more likely it is they will engage in transitions.  Let’s review the pivotal practices for transitions: </a:t>
            </a:r>
          </a:p>
          <a:p>
            <a:endParaRPr lang="en-US" dirty="0"/>
          </a:p>
          <a:p>
            <a:r>
              <a:rPr lang="en-US" b="1" dirty="0"/>
              <a:t>(expand…) </a:t>
            </a:r>
          </a:p>
          <a:p>
            <a:pPr marL="228600" indent="-228600">
              <a:buAutoNum type="arabicPeriod"/>
            </a:pPr>
            <a:r>
              <a:rPr lang="en-US" dirty="0"/>
              <a:t>Provide whole class warning:  timers and other visuals are great for this- picture of the timer and the little girl’s job that day is to help provide the 5, 3, &amp; 2 minute warning. </a:t>
            </a:r>
          </a:p>
          <a:p>
            <a:pPr marL="0" indent="0">
              <a:buNone/>
            </a:pPr>
            <a:endParaRPr lang="en-US" dirty="0"/>
          </a:p>
          <a:p>
            <a:r>
              <a:rPr lang="en-US" dirty="0"/>
              <a:t>2. Use a transition strategy to engage all children:  Do y’all remember Barney?  He was the master of transition when he introduced the world to his clean-up song.  It’s simple and catchy.  You don’t have to have anything elaborate, but use a simple song, chant, or game to engage children in transitions. </a:t>
            </a:r>
          </a:p>
          <a:p>
            <a:endParaRPr lang="en-US" dirty="0"/>
          </a:p>
          <a:p>
            <a:r>
              <a:rPr lang="en-US" dirty="0"/>
              <a:t>3. Teach the specific steps and expectations for the transition: do the children know what is expected of them before, during, and after the transition? Do they know where to stand or what to do?  Watch the children in your classroom- if they are wandering around- if they are not in the correct the place- they might be showing you that they don’t understand and that they don’t know what to do.  Teach them the steps &amp; expectations!</a:t>
            </a:r>
          </a:p>
          <a:p>
            <a:endParaRPr lang="en-US" dirty="0"/>
          </a:p>
          <a:p>
            <a:r>
              <a:rPr lang="en-US" dirty="0"/>
              <a:t>4. Provide positive and descriptive feedback to children: ALWAYS- provide positive &amp; descriptive feedback as children complete task, follow directions, are engaging in positive behavior… </a:t>
            </a:r>
          </a:p>
          <a:p>
            <a:endParaRPr lang="en-US" dirty="0"/>
          </a:p>
          <a:p>
            <a:r>
              <a:rPr lang="en-US" dirty="0"/>
              <a:t>*** Most importantly!  Provide individual support to children who have difficulty transitioning.  This could include gently guiding the child or using a transition object.  Transition objects help develop the executive skills and help sustain children’s attention. </a:t>
            </a:r>
          </a:p>
          <a:p>
            <a:endParaRPr lang="en-US" dirty="0"/>
          </a:p>
          <a:p>
            <a:r>
              <a:rPr lang="en-US" dirty="0"/>
              <a:t>Time to go outside, give the child a job to do. Maybe he brings the box of chalk.</a:t>
            </a:r>
          </a:p>
          <a:p>
            <a:r>
              <a:rPr lang="en-US" dirty="0"/>
              <a:t>Time to wash hands. He carries the soap to the sink. </a:t>
            </a:r>
          </a:p>
          <a:p>
            <a:r>
              <a:rPr lang="en-US" dirty="0"/>
              <a:t>Time for circle time.  The child carries today’s storybook to circle.  </a:t>
            </a:r>
          </a:p>
          <a:p>
            <a:endParaRPr lang="en-US" dirty="0"/>
          </a:p>
          <a:p>
            <a:r>
              <a:rPr lang="en-US" dirty="0"/>
              <a:t>The object helps to direct the child’s attention to the task at hand, supporting a smooth transition to the next activity.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a:p>
        </p:txBody>
      </p:sp>
    </p:spTree>
    <p:extLst>
      <p:ext uri="{BB962C8B-B14F-4D97-AF65-F5344CB8AC3E}">
        <p14:creationId xmlns:p14="http://schemas.microsoft.com/office/powerpoint/2010/main" val="118116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I’m going to share with y’all my favorite transition video.  It’s fun! Let’s watch…</a:t>
            </a:r>
          </a:p>
          <a:p>
            <a:endParaRPr lang="en-US" dirty="0"/>
          </a:p>
          <a:p>
            <a:endParaRPr lang="en-US" dirty="0"/>
          </a:p>
          <a:p>
            <a:r>
              <a:rPr lang="en-US" dirty="0"/>
              <a:t>Feedback and comments:</a:t>
            </a:r>
          </a:p>
          <a:p>
            <a:endParaRPr lang="en-US" dirty="0"/>
          </a:p>
          <a:p>
            <a:r>
              <a:rPr lang="en-US" dirty="0"/>
              <a:t>I just love how this teacher moves this along… she calls several children at once.  A friend who is having a hard time deciding- she’s kind to him and says- he’s still thinking about it.  I love that because- some children take longer to process questions and that is okay!</a:t>
            </a:r>
          </a:p>
        </p:txBody>
      </p:sp>
      <p:sp>
        <p:nvSpPr>
          <p:cNvPr id="4" name="Slide Number Placeholder 3"/>
          <p:cNvSpPr>
            <a:spLocks noGrp="1"/>
          </p:cNvSpPr>
          <p:nvPr>
            <p:ph type="sldNum" sz="quarter" idx="5"/>
          </p:nvPr>
        </p:nvSpPr>
        <p:spPr/>
        <p:txBody>
          <a:bodyPr/>
          <a:lstStyle/>
          <a:p>
            <a:fld id="{0842455A-0D23-4EAB-9AF9-2CC2B3066B0A}" type="slidenum">
              <a:rPr lang="en-US" smtClean="0"/>
              <a:t>8</a:t>
            </a:fld>
            <a:endParaRPr lang="en-US"/>
          </a:p>
        </p:txBody>
      </p:sp>
    </p:spTree>
    <p:extLst>
      <p:ext uri="{BB962C8B-B14F-4D97-AF65-F5344CB8AC3E}">
        <p14:creationId xmlns:p14="http://schemas.microsoft.com/office/powerpoint/2010/main" val="352420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Classrooms with consistent schedules and routines support children’s understanding of the learning environment. Preschool classroom activities include such things as arrival, bathroom</a:t>
            </a:r>
          </a:p>
          <a:p>
            <a:r>
              <a:rPr lang="en-US" dirty="0"/>
              <a:t>time, naptime, circle time, center time, meal or snack, and dismissal. These preschool activities are necessary and helpful for building a consistent, predictable, and organized classroom environment.</a:t>
            </a:r>
          </a:p>
          <a:p>
            <a:endParaRPr lang="en-US" dirty="0"/>
          </a:p>
          <a:p>
            <a:r>
              <a:rPr lang="en-US" dirty="0"/>
              <a:t>Like with schedules, children who know the schedule and routines of the classroom tend to be more attentive &amp; engaged, feel secure, demonstrate independence, &amp; understand expectations. </a:t>
            </a:r>
          </a:p>
        </p:txBody>
      </p:sp>
      <p:sp>
        <p:nvSpPr>
          <p:cNvPr id="4" name="Slide Number Placeholder 3"/>
          <p:cNvSpPr>
            <a:spLocks noGrp="1"/>
          </p:cNvSpPr>
          <p:nvPr>
            <p:ph type="sldNum" sz="quarter" idx="5"/>
          </p:nvPr>
        </p:nvSpPr>
        <p:spPr/>
        <p:txBody>
          <a:bodyPr/>
          <a:lstStyle/>
          <a:p>
            <a:fld id="{0842455A-0D23-4EAB-9AF9-2CC2B3066B0A}" type="slidenum">
              <a:rPr lang="en-US" smtClean="0"/>
              <a:t>9</a:t>
            </a:fld>
            <a:endParaRPr lang="en-US"/>
          </a:p>
        </p:txBody>
      </p:sp>
    </p:spTree>
    <p:extLst>
      <p:ext uri="{BB962C8B-B14F-4D97-AF65-F5344CB8AC3E}">
        <p14:creationId xmlns:p14="http://schemas.microsoft.com/office/powerpoint/2010/main" val="228457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ABE6-042A-302A-CDE1-D80131CF3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F6662C-0443-081A-2C4C-3903B4144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D1B7E6-3961-E780-4B39-6C660B0BDBE4}"/>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5" name="Footer Placeholder 4">
            <a:extLst>
              <a:ext uri="{FF2B5EF4-FFF2-40B4-BE49-F238E27FC236}">
                <a16:creationId xmlns:a16="http://schemas.microsoft.com/office/drawing/2014/main" id="{F5293F2E-1578-F57E-30C5-524B225A8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7587C-5F19-1268-396F-51EB25DD529D}"/>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185562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699E-4548-FF1A-D6F0-1DC4D1744E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1D9730-4680-4389-E214-F4D4D2A1BF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7D8C9-1A7E-6045-5EFA-FA413A22E6EF}"/>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5" name="Footer Placeholder 4">
            <a:extLst>
              <a:ext uri="{FF2B5EF4-FFF2-40B4-BE49-F238E27FC236}">
                <a16:creationId xmlns:a16="http://schemas.microsoft.com/office/drawing/2014/main" id="{1030BE40-92B2-96A3-C29E-0200F43DF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EBBB0-2D89-833D-FC06-A88A456599D1}"/>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355503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6AF4C-6049-CECF-20FB-65944F85B3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A244A3-F8DC-CE51-6C26-A4688C375F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FB2E3-A8C9-0446-7C76-8FA440CC069F}"/>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5" name="Footer Placeholder 4">
            <a:extLst>
              <a:ext uri="{FF2B5EF4-FFF2-40B4-BE49-F238E27FC236}">
                <a16:creationId xmlns:a16="http://schemas.microsoft.com/office/drawing/2014/main" id="{CF6F6480-5CD4-DBB8-C7DC-3C4C260A0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5A554-F08B-FBDC-A1D8-282F2DDD4BD0}"/>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102720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a:lstStyle/>
          <a:p>
            <a:pPr lvl="0"/>
            <a:r>
              <a:rPr lang="en-US"/>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a:lstStyle/>
          <a:p>
            <a:r>
              <a:rPr lang="en-US"/>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1526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7AC8-CD20-BA35-13C5-231688894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B28C5-2A4D-DC14-EB4A-28887C27C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74878-7A9B-7A73-C33B-6C4CB093C0BF}"/>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5" name="Footer Placeholder 4">
            <a:extLst>
              <a:ext uri="{FF2B5EF4-FFF2-40B4-BE49-F238E27FC236}">
                <a16:creationId xmlns:a16="http://schemas.microsoft.com/office/drawing/2014/main" id="{60DADB46-46DE-33A6-7154-A3A527216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F7D2E-2194-A524-B316-0CA8BA56CBBD}"/>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56400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D667-30ED-3FCD-CF7A-F7C1511A2E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C69E6-DF0D-09E2-A6CA-C4B34B8815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75427E-CA2A-FA3E-2C61-472FA7AAD36B}"/>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5" name="Footer Placeholder 4">
            <a:extLst>
              <a:ext uri="{FF2B5EF4-FFF2-40B4-BE49-F238E27FC236}">
                <a16:creationId xmlns:a16="http://schemas.microsoft.com/office/drawing/2014/main" id="{DE2AA24F-4FD2-2FD4-F1DA-9A3A7FB72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6E281-EFDA-6F6D-BA95-30D8CFF9BCDD}"/>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333984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D5C8-1646-B7B7-CB8E-C4D6C46DB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809AA-A881-C475-32BB-4023E995D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39C21E-1790-F7DE-C987-B3B60C8261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C2A588-B52A-022E-7D9E-BB7D242261D7}"/>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6" name="Footer Placeholder 5">
            <a:extLst>
              <a:ext uri="{FF2B5EF4-FFF2-40B4-BE49-F238E27FC236}">
                <a16:creationId xmlns:a16="http://schemas.microsoft.com/office/drawing/2014/main" id="{981D377C-1A2B-1CF3-19CC-3DF3FED2F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49474-8862-3E2A-E686-FB37F6F8CEC7}"/>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3883899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E46E-CD67-B947-CEF1-5D227C41C5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92EAF0-54A9-166C-526B-9D31B4C37C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32308-BE53-D650-71BD-9CC7A41DEF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CD8D78-ABC4-D32A-02EA-16E6C2715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C89D6-108B-2C83-052A-4AA6223B3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26A4C-97E3-DD6F-6B78-4EEB748AD3A6}"/>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8" name="Footer Placeholder 7">
            <a:extLst>
              <a:ext uri="{FF2B5EF4-FFF2-40B4-BE49-F238E27FC236}">
                <a16:creationId xmlns:a16="http://schemas.microsoft.com/office/drawing/2014/main" id="{D04F4329-B51F-9AFF-1654-AFCB86C9D5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38070E-67BA-8BD1-21B4-8E0884015F21}"/>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304806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B34C-8DA5-7576-A2EA-A61603C07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B9FDF-418B-7AE3-F9D9-7FC79F68792B}"/>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4" name="Footer Placeholder 3">
            <a:extLst>
              <a:ext uri="{FF2B5EF4-FFF2-40B4-BE49-F238E27FC236}">
                <a16:creationId xmlns:a16="http://schemas.microsoft.com/office/drawing/2014/main" id="{A32774F7-82F7-6558-2EE9-4122511C43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1FFB55-825B-6A0D-0F05-86681A0CD4BF}"/>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151316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A250BC-F411-6B29-93FB-083ADCEBE406}"/>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3" name="Footer Placeholder 2">
            <a:extLst>
              <a:ext uri="{FF2B5EF4-FFF2-40B4-BE49-F238E27FC236}">
                <a16:creationId xmlns:a16="http://schemas.microsoft.com/office/drawing/2014/main" id="{0BA43338-18A9-D59C-B44C-230E58188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9C300-1E86-CD94-A5BD-FF36E537F65F}"/>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352661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FA50-A83C-A226-AB7F-2D0665C65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4C575-79A6-49BE-5DBC-198D523C8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8401B9-2083-DEC4-F702-A910C7F5C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FFD69-F47F-0B30-072E-547E15C98658}"/>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6" name="Footer Placeholder 5">
            <a:extLst>
              <a:ext uri="{FF2B5EF4-FFF2-40B4-BE49-F238E27FC236}">
                <a16:creationId xmlns:a16="http://schemas.microsoft.com/office/drawing/2014/main" id="{EC9698F0-B003-C40A-62AF-4D65FBCF6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B345C-FF84-72B0-FF66-FAA4C6A56813}"/>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216646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5B7D-C801-C1DA-D81C-2C0322ADC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836DC8-A43B-C890-0ED9-0E51A9A7C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67618B-1F8A-5D46-0D4B-F78B6AB4E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8FACB-80F3-FFCD-BC2B-0B25611AB934}"/>
              </a:ext>
            </a:extLst>
          </p:cNvPr>
          <p:cNvSpPr>
            <a:spLocks noGrp="1"/>
          </p:cNvSpPr>
          <p:nvPr>
            <p:ph type="dt" sz="half" idx="10"/>
          </p:nvPr>
        </p:nvSpPr>
        <p:spPr/>
        <p:txBody>
          <a:bodyPr/>
          <a:lstStyle/>
          <a:p>
            <a:fld id="{6D8988A7-6786-4470-A2ED-9B09A9150955}" type="datetimeFigureOut">
              <a:rPr lang="en-US" smtClean="0"/>
              <a:t>11/4/2025</a:t>
            </a:fld>
            <a:endParaRPr lang="en-US"/>
          </a:p>
        </p:txBody>
      </p:sp>
      <p:sp>
        <p:nvSpPr>
          <p:cNvPr id="6" name="Footer Placeholder 5">
            <a:extLst>
              <a:ext uri="{FF2B5EF4-FFF2-40B4-BE49-F238E27FC236}">
                <a16:creationId xmlns:a16="http://schemas.microsoft.com/office/drawing/2014/main" id="{45E25015-25A1-A437-FA90-AF5AC64B7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3DB6C-0D13-E1A5-8CA6-F5199D8B46C5}"/>
              </a:ext>
            </a:extLst>
          </p:cNvPr>
          <p:cNvSpPr>
            <a:spLocks noGrp="1"/>
          </p:cNvSpPr>
          <p:nvPr>
            <p:ph type="sldNum" sz="quarter" idx="12"/>
          </p:nvPr>
        </p:nvSpPr>
        <p:spPr/>
        <p:txBody>
          <a:bodyPr/>
          <a:lstStyle/>
          <a:p>
            <a:fld id="{A839A757-1FE6-4505-8432-98B5031FAF6C}" type="slidenum">
              <a:rPr lang="en-US" smtClean="0"/>
              <a:t>‹#›</a:t>
            </a:fld>
            <a:endParaRPr lang="en-US"/>
          </a:p>
        </p:txBody>
      </p:sp>
    </p:spTree>
    <p:extLst>
      <p:ext uri="{BB962C8B-B14F-4D97-AF65-F5344CB8AC3E}">
        <p14:creationId xmlns:p14="http://schemas.microsoft.com/office/powerpoint/2010/main" val="143707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D5C12-70AF-C70B-992A-820CA9EA8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0B0989-034B-6A45-32B0-F7B36DC6C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9B35C-316B-FCAA-3FE7-DC61322D6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8988A7-6786-4470-A2ED-9B09A9150955}" type="datetimeFigureOut">
              <a:rPr lang="en-US" smtClean="0"/>
              <a:t>11/4/2025</a:t>
            </a:fld>
            <a:endParaRPr lang="en-US"/>
          </a:p>
        </p:txBody>
      </p:sp>
      <p:sp>
        <p:nvSpPr>
          <p:cNvPr id="5" name="Footer Placeholder 4">
            <a:extLst>
              <a:ext uri="{FF2B5EF4-FFF2-40B4-BE49-F238E27FC236}">
                <a16:creationId xmlns:a16="http://schemas.microsoft.com/office/drawing/2014/main" id="{630E4794-78AF-C039-6E92-FE68BD0DAD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A14C22-B14B-BAB7-B543-665474A61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39A757-1FE6-4505-8432-98B5031FAF6C}" type="slidenum">
              <a:rPr lang="en-US" smtClean="0"/>
              <a:t>‹#›</a:t>
            </a:fld>
            <a:endParaRPr lang="en-US"/>
          </a:p>
        </p:txBody>
      </p:sp>
    </p:spTree>
    <p:extLst>
      <p:ext uri="{BB962C8B-B14F-4D97-AF65-F5344CB8AC3E}">
        <p14:creationId xmlns:p14="http://schemas.microsoft.com/office/powerpoint/2010/main" val="918979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2C21FFE-976C-D136-D737-AC6AFDDC4ACF}"/>
              </a:ext>
            </a:extLst>
          </p:cNvPr>
          <p:cNvSpPr>
            <a:spLocks noGrp="1"/>
          </p:cNvSpPr>
          <p:nvPr>
            <p:ph type="title"/>
          </p:nvPr>
        </p:nvSpPr>
        <p:spPr>
          <a:xfrm>
            <a:off x="1097280" y="286603"/>
            <a:ext cx="10058400" cy="1450757"/>
          </a:xfrm>
        </p:spPr>
        <p:txBody>
          <a:bodyPr/>
          <a:lstStyle/>
          <a:p>
            <a:r>
              <a:rPr lang="en-US" dirty="0"/>
              <a:t>Schedules &amp; Routines</a:t>
            </a:r>
          </a:p>
        </p:txBody>
      </p:sp>
      <p:pic>
        <p:nvPicPr>
          <p:cNvPr id="8" name="Picture Placeholder 7" descr="A group of sticky notes on a white board&#10;&#10;Description automatically generated">
            <a:extLst>
              <a:ext uri="{FF2B5EF4-FFF2-40B4-BE49-F238E27FC236}">
                <a16:creationId xmlns:a16="http://schemas.microsoft.com/office/drawing/2014/main" id="{ACCF8056-8B50-16BC-53F3-5F260874CBC3}"/>
              </a:ext>
            </a:extLst>
          </p:cNvPr>
          <p:cNvPicPr>
            <a:picLocks noGrp="1" noChangeAspect="1"/>
          </p:cNvPicPr>
          <p:nvPr>
            <p:ph idx="1"/>
          </p:nvPr>
        </p:nvPicPr>
        <p:blipFill>
          <a:blip r:embed="rId3"/>
          <a:stretch>
            <a:fillRect/>
          </a:stretch>
        </p:blipFill>
        <p:spPr>
          <a:xfrm>
            <a:off x="1188720" y="3400299"/>
            <a:ext cx="9966960" cy="1495045"/>
          </a:xfrm>
          <a:noFill/>
        </p:spPr>
      </p:pic>
      <p:sp>
        <p:nvSpPr>
          <p:cNvPr id="4" name="Slide Number Placeholder 3">
            <a:extLst>
              <a:ext uri="{FF2B5EF4-FFF2-40B4-BE49-F238E27FC236}">
                <a16:creationId xmlns:a16="http://schemas.microsoft.com/office/drawing/2014/main" id="{F523EEA4-089E-6CFA-ECB2-C2CC2F80AA64}"/>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1</a:t>
            </a:fld>
            <a:endParaRPr lang="en-US"/>
          </a:p>
        </p:txBody>
      </p:sp>
    </p:spTree>
    <p:extLst>
      <p:ext uri="{BB962C8B-B14F-4D97-AF65-F5344CB8AC3E}">
        <p14:creationId xmlns:p14="http://schemas.microsoft.com/office/powerpoint/2010/main" val="768902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oard with several signs on it&#10;&#10;Description automatically generated with medium confidence">
            <a:extLst>
              <a:ext uri="{FF2B5EF4-FFF2-40B4-BE49-F238E27FC236}">
                <a16:creationId xmlns:a16="http://schemas.microsoft.com/office/drawing/2014/main" id="{62CEB392-8A8C-8279-D5B5-0AE7CC503B41}"/>
              </a:ext>
            </a:extLst>
          </p:cNvPr>
          <p:cNvPicPr>
            <a:picLocks noChangeAspect="1"/>
          </p:cNvPicPr>
          <p:nvPr/>
        </p:nvPicPr>
        <p:blipFill>
          <a:blip r:embed="rId3"/>
          <a:stretch>
            <a:fillRect/>
          </a:stretch>
        </p:blipFill>
        <p:spPr>
          <a:xfrm>
            <a:off x="1723962" y="643466"/>
            <a:ext cx="3133725" cy="5571066"/>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baby's hygiene&#10;&#10;Description automatically generated">
            <a:extLst>
              <a:ext uri="{FF2B5EF4-FFF2-40B4-BE49-F238E27FC236}">
                <a16:creationId xmlns:a16="http://schemas.microsoft.com/office/drawing/2014/main" id="{3E7244A2-336C-F66F-391F-39F681AD9582}"/>
              </a:ext>
            </a:extLst>
          </p:cNvPr>
          <p:cNvPicPr>
            <a:picLocks noChangeAspect="1"/>
          </p:cNvPicPr>
          <p:nvPr/>
        </p:nvPicPr>
        <p:blipFill>
          <a:blip r:embed="rId4"/>
          <a:stretch>
            <a:fillRect/>
          </a:stretch>
        </p:blipFill>
        <p:spPr>
          <a:xfrm>
            <a:off x="7835708" y="643467"/>
            <a:ext cx="2130932" cy="5571066"/>
          </a:xfrm>
          <a:prstGeom prst="rect">
            <a:avLst/>
          </a:prstGeom>
        </p:spPr>
      </p:pic>
      <p:sp>
        <p:nvSpPr>
          <p:cNvPr id="4" name="Slide Number Placeholder 3">
            <a:extLst>
              <a:ext uri="{FF2B5EF4-FFF2-40B4-BE49-F238E27FC236}">
                <a16:creationId xmlns:a16="http://schemas.microsoft.com/office/drawing/2014/main" id="{B78106D9-F113-5EA3-4B6F-724BD44FE307}"/>
              </a:ext>
            </a:extLst>
          </p:cNvPr>
          <p:cNvSpPr>
            <a:spLocks noGrp="1"/>
          </p:cNvSpPr>
          <p:nvPr>
            <p:ph type="sldNum" sz="quarter" idx="12"/>
          </p:nvPr>
        </p:nvSpPr>
        <p:spPr>
          <a:xfrm>
            <a:off x="8610600" y="6356350"/>
            <a:ext cx="2743200" cy="365125"/>
          </a:xfrm>
        </p:spPr>
        <p:txBody>
          <a:bodyPr>
            <a:normAutofit/>
          </a:bodyPr>
          <a:lstStyle/>
          <a:p>
            <a:pPr>
              <a:spcAft>
                <a:spcPts val="600"/>
              </a:spcAft>
            </a:pPr>
            <a:fld id="{3A98EE3D-8CD1-4C3F-BD1C-C98C9596463C}" type="slidenum">
              <a:rPr lang="en-US" smtClean="0"/>
              <a:pPr>
                <a:spcAft>
                  <a:spcPts val="600"/>
                </a:spcAft>
              </a:pPr>
              <a:t>10</a:t>
            </a:fld>
            <a:endParaRPr lang="en-US"/>
          </a:p>
        </p:txBody>
      </p:sp>
    </p:spTree>
    <p:extLst>
      <p:ext uri="{BB962C8B-B14F-4D97-AF65-F5344CB8AC3E}">
        <p14:creationId xmlns:p14="http://schemas.microsoft.com/office/powerpoint/2010/main" val="316713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8FD462-B6F8-44CD-D3F4-723083409F22}"/>
              </a:ext>
            </a:extLst>
          </p:cNvPr>
          <p:cNvSpPr>
            <a:spLocks noGrp="1"/>
          </p:cNvSpPr>
          <p:nvPr>
            <p:ph type="title"/>
          </p:nvPr>
        </p:nvSpPr>
        <p:spPr>
          <a:xfrm>
            <a:off x="518160" y="262173"/>
            <a:ext cx="11155680" cy="1450757"/>
          </a:xfrm>
        </p:spPr>
        <p:txBody>
          <a:bodyPr/>
          <a:lstStyle/>
          <a:p>
            <a:r>
              <a:rPr lang="en-US" dirty="0"/>
              <a:t>Gold Standard of Early Childhood Education</a:t>
            </a:r>
          </a:p>
        </p:txBody>
      </p:sp>
      <p:sp>
        <p:nvSpPr>
          <p:cNvPr id="6" name="Content Placeholder 5">
            <a:extLst>
              <a:ext uri="{FF2B5EF4-FFF2-40B4-BE49-F238E27FC236}">
                <a16:creationId xmlns:a16="http://schemas.microsoft.com/office/drawing/2014/main" id="{911B21C7-4B02-2866-BD82-E0639B8CD30F}"/>
              </a:ext>
            </a:extLst>
          </p:cNvPr>
          <p:cNvSpPr>
            <a:spLocks noGrp="1"/>
          </p:cNvSpPr>
          <p:nvPr>
            <p:ph idx="1"/>
          </p:nvPr>
        </p:nvSpPr>
        <p:spPr>
          <a:xfrm>
            <a:off x="334297" y="2108202"/>
            <a:ext cx="4320000" cy="3758184"/>
          </a:xfrm>
        </p:spPr>
        <p:txBody>
          <a:bodyPr>
            <a:normAutofit fontScale="92500" lnSpcReduction="10000"/>
          </a:bodyPr>
          <a:lstStyle/>
          <a:p>
            <a:pPr marL="0" indent="0">
              <a:buNone/>
            </a:pPr>
            <a:r>
              <a:rPr lang="en-US" dirty="0"/>
              <a:t>1. Influence children’s emotional, cognitive, &amp; social development.</a:t>
            </a:r>
          </a:p>
          <a:p>
            <a:pPr marL="0" indent="0">
              <a:buNone/>
            </a:pPr>
            <a:r>
              <a:rPr lang="en-US" dirty="0"/>
              <a:t>2. Help children feel safe and secure.</a:t>
            </a:r>
          </a:p>
          <a:p>
            <a:pPr marL="0" indent="0">
              <a:buNone/>
            </a:pPr>
            <a:r>
              <a:rPr lang="en-US" dirty="0"/>
              <a:t>3. Help children understand expectations of the environment.</a:t>
            </a:r>
          </a:p>
          <a:p>
            <a:pPr marL="0" indent="0">
              <a:buNone/>
            </a:pPr>
            <a:r>
              <a:rPr lang="en-US" dirty="0"/>
              <a:t>4. Support higher rates of engagement.  </a:t>
            </a:r>
          </a:p>
        </p:txBody>
      </p:sp>
      <p:pic>
        <p:nvPicPr>
          <p:cNvPr id="11" name="Picture Placeholder 10" descr="A white board with pictures on it&#10;&#10;Description automatically generated">
            <a:extLst>
              <a:ext uri="{FF2B5EF4-FFF2-40B4-BE49-F238E27FC236}">
                <a16:creationId xmlns:a16="http://schemas.microsoft.com/office/drawing/2014/main" id="{6C0EE4DD-15B5-FDB4-2EF9-03D1AD315A4A}"/>
              </a:ext>
            </a:extLst>
          </p:cNvPr>
          <p:cNvPicPr>
            <a:picLocks noGrp="1" noChangeAspect="1"/>
          </p:cNvPicPr>
          <p:nvPr>
            <p:ph type="pic" sz="quarter" idx="13"/>
          </p:nvPr>
        </p:nvPicPr>
        <p:blipFill>
          <a:blip r:embed="rId3"/>
          <a:srcRect l="1848" r="1848"/>
          <a:stretch>
            <a:fillRect/>
          </a:stretch>
        </p:blipFill>
        <p:spPr/>
      </p:pic>
      <p:pic>
        <p:nvPicPr>
          <p:cNvPr id="15" name="Picture Placeholder 14" descr="A clock with pictures of children&#10;&#10;Description automatically generated">
            <a:extLst>
              <a:ext uri="{FF2B5EF4-FFF2-40B4-BE49-F238E27FC236}">
                <a16:creationId xmlns:a16="http://schemas.microsoft.com/office/drawing/2014/main" id="{0CF63858-B935-92E7-C4C3-A4DFD8AF36B2}"/>
              </a:ext>
            </a:extLst>
          </p:cNvPr>
          <p:cNvPicPr>
            <a:picLocks noGrp="1" noChangeAspect="1"/>
          </p:cNvPicPr>
          <p:nvPr>
            <p:ph type="pic" sz="quarter" idx="14"/>
          </p:nvPr>
        </p:nvPicPr>
        <p:blipFill>
          <a:blip r:embed="rId4"/>
          <a:srcRect t="9645" b="9645"/>
          <a:stretch>
            <a:fillRect/>
          </a:stretch>
        </p:blipFill>
        <p:spPr/>
      </p:pic>
      <p:pic>
        <p:nvPicPr>
          <p:cNvPr id="13" name="Picture Placeholder 12" descr="A blue board with white paper with different activities on it&#10;&#10;Description automatically generated with medium confidence">
            <a:extLst>
              <a:ext uri="{FF2B5EF4-FFF2-40B4-BE49-F238E27FC236}">
                <a16:creationId xmlns:a16="http://schemas.microsoft.com/office/drawing/2014/main" id="{8FB5DADB-5B79-166B-8CF3-D274321C415C}"/>
              </a:ext>
            </a:extLst>
          </p:cNvPr>
          <p:cNvPicPr>
            <a:picLocks noGrp="1" noChangeAspect="1"/>
          </p:cNvPicPr>
          <p:nvPr>
            <p:ph type="pic" sz="quarter" idx="15"/>
          </p:nvPr>
        </p:nvPicPr>
        <p:blipFill>
          <a:blip r:embed="rId5"/>
          <a:srcRect l="33" r="33"/>
          <a:stretch>
            <a:fillRect/>
          </a:stretch>
        </p:blipFill>
        <p:spPr/>
      </p:pic>
      <p:sp>
        <p:nvSpPr>
          <p:cNvPr id="4" name="Slide Number Placeholder 3">
            <a:extLst>
              <a:ext uri="{FF2B5EF4-FFF2-40B4-BE49-F238E27FC236}">
                <a16:creationId xmlns:a16="http://schemas.microsoft.com/office/drawing/2014/main" id="{1E7E804C-ED0E-27BA-AFCA-76D04E9DF31D}"/>
              </a:ext>
            </a:extLst>
          </p:cNvPr>
          <p:cNvSpPr>
            <a:spLocks noGrp="1"/>
          </p:cNvSpPr>
          <p:nvPr>
            <p:ph type="sldNum" sz="quarter" idx="12"/>
          </p:nvPr>
        </p:nvSpPr>
        <p:spPr/>
        <p:txBody>
          <a:bodyPr/>
          <a:lstStyle/>
          <a:p>
            <a:fld id="{3A98EE3D-8CD1-4C3F-BD1C-C98C9596463C}" type="slidenum">
              <a:rPr lang="en-US" smtClean="0"/>
              <a:t>2</a:t>
            </a:fld>
            <a:endParaRPr lang="en-US"/>
          </a:p>
        </p:txBody>
      </p:sp>
    </p:spTree>
    <p:extLst>
      <p:ext uri="{BB962C8B-B14F-4D97-AF65-F5344CB8AC3E}">
        <p14:creationId xmlns:p14="http://schemas.microsoft.com/office/powerpoint/2010/main" val="140002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05A4AF-168A-C695-7BE8-7CE7D0054788}"/>
              </a:ext>
            </a:extLst>
          </p:cNvPr>
          <p:cNvSpPr>
            <a:spLocks noGrp="1"/>
          </p:cNvSpPr>
          <p:nvPr>
            <p:ph type="sldNum" sz="quarter" idx="12"/>
          </p:nvPr>
        </p:nvSpPr>
        <p:spPr/>
        <p:txBody>
          <a:bodyPr/>
          <a:lstStyle/>
          <a:p>
            <a:fld id="{3A98EE3D-8CD1-4C3F-BD1C-C98C9596463C}" type="slidenum">
              <a:rPr lang="en-US" smtClean="0"/>
              <a:t>3</a:t>
            </a:fld>
            <a:endParaRPr lang="en-US"/>
          </a:p>
        </p:txBody>
      </p:sp>
      <p:pic>
        <p:nvPicPr>
          <p:cNvPr id="6" name="Picture 5" descr="A group of sticky notes on a white board&#10;&#10;Description automatically generated">
            <a:extLst>
              <a:ext uri="{FF2B5EF4-FFF2-40B4-BE49-F238E27FC236}">
                <a16:creationId xmlns:a16="http://schemas.microsoft.com/office/drawing/2014/main" id="{7186C44C-73A5-92D4-6634-4C1EBA96D2E8}"/>
              </a:ext>
            </a:extLst>
          </p:cNvPr>
          <p:cNvPicPr>
            <a:picLocks noChangeAspect="1"/>
          </p:cNvPicPr>
          <p:nvPr/>
        </p:nvPicPr>
        <p:blipFill>
          <a:blip r:embed="rId3"/>
          <a:stretch>
            <a:fillRect/>
          </a:stretch>
        </p:blipFill>
        <p:spPr>
          <a:xfrm>
            <a:off x="542062" y="598871"/>
            <a:ext cx="11107875" cy="1676545"/>
          </a:xfrm>
          <a:prstGeom prst="rect">
            <a:avLst/>
          </a:prstGeom>
        </p:spPr>
      </p:pic>
      <p:sp>
        <p:nvSpPr>
          <p:cNvPr id="7" name="TextBox 6">
            <a:extLst>
              <a:ext uri="{FF2B5EF4-FFF2-40B4-BE49-F238E27FC236}">
                <a16:creationId xmlns:a16="http://schemas.microsoft.com/office/drawing/2014/main" id="{9D5E8A93-39A9-030F-014F-AAF3830ADB17}"/>
              </a:ext>
            </a:extLst>
          </p:cNvPr>
          <p:cNvSpPr txBox="1"/>
          <p:nvPr/>
        </p:nvSpPr>
        <p:spPr>
          <a:xfrm>
            <a:off x="694267" y="2743200"/>
            <a:ext cx="10955670" cy="3046988"/>
          </a:xfrm>
          <a:prstGeom prst="rect">
            <a:avLst/>
          </a:prstGeom>
          <a:noFill/>
        </p:spPr>
        <p:txBody>
          <a:bodyPr wrap="square" rtlCol="0">
            <a:spAutoFit/>
          </a:bodyPr>
          <a:lstStyle/>
          <a:p>
            <a:pPr marL="285750" indent="-285750">
              <a:buFont typeface="Wingdings" panose="05000000000000000000" pitchFamily="2" charset="2"/>
              <a:buChar char="ü"/>
            </a:pPr>
            <a:r>
              <a:rPr lang="en-US" sz="3200" dirty="0"/>
              <a:t>Posted at children’s level. </a:t>
            </a:r>
          </a:p>
          <a:p>
            <a:pPr marL="285750" indent="-285750">
              <a:buFont typeface="Wingdings" panose="05000000000000000000" pitchFamily="2" charset="2"/>
              <a:buChar char="ü"/>
            </a:pPr>
            <a:r>
              <a:rPr lang="en-US" sz="3200" dirty="0"/>
              <a:t>Physically show change in the schedule by covering up or removing routines &amp; activities as they are completed. </a:t>
            </a:r>
          </a:p>
          <a:p>
            <a:pPr marL="285750" indent="-285750">
              <a:buFont typeface="Wingdings" panose="05000000000000000000" pitchFamily="2" charset="2"/>
              <a:buChar char="ü"/>
            </a:pPr>
            <a:r>
              <a:rPr lang="en-US" sz="3200" dirty="0"/>
              <a:t>Review EVERY day! </a:t>
            </a:r>
          </a:p>
          <a:p>
            <a:pPr marL="285750" indent="-285750">
              <a:buFont typeface="Wingdings" panose="05000000000000000000" pitchFamily="2" charset="2"/>
              <a:buChar char="ü"/>
            </a:pPr>
            <a:r>
              <a:rPr lang="en-US" sz="3200" dirty="0"/>
              <a:t>Refer to schedule multiple times a day. </a:t>
            </a:r>
          </a:p>
          <a:p>
            <a:pPr marL="285750" indent="-285750">
              <a:buFont typeface="Wingdings" panose="05000000000000000000" pitchFamily="2" charset="2"/>
              <a:buChar char="ü"/>
            </a:pPr>
            <a:r>
              <a:rPr lang="en-US" sz="3200" dirty="0"/>
              <a:t>Modify the schedule when changes occur. </a:t>
            </a:r>
          </a:p>
        </p:txBody>
      </p:sp>
    </p:spTree>
    <p:extLst>
      <p:ext uri="{BB962C8B-B14F-4D97-AF65-F5344CB8AC3E}">
        <p14:creationId xmlns:p14="http://schemas.microsoft.com/office/powerpoint/2010/main" val="1886341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FD973220-866C-4973-E516-4DB3B4C37988}"/>
              </a:ext>
            </a:extLst>
          </p:cNvPr>
          <p:cNvSpPr>
            <a:spLocks noGrp="1"/>
          </p:cNvSpPr>
          <p:nvPr>
            <p:ph type="title"/>
          </p:nvPr>
        </p:nvSpPr>
        <p:spPr>
          <a:xfrm>
            <a:off x="1097280" y="286603"/>
            <a:ext cx="10058400" cy="1450757"/>
          </a:xfrm>
        </p:spPr>
        <p:txBody>
          <a:bodyPr/>
          <a:lstStyle/>
          <a:p>
            <a:r>
              <a:rPr lang="en-US" dirty="0"/>
              <a:t>Individualized Schedules </a:t>
            </a:r>
          </a:p>
        </p:txBody>
      </p:sp>
      <p:pic>
        <p:nvPicPr>
          <p:cNvPr id="10" name="Picture Placeholder 9">
            <a:extLst>
              <a:ext uri="{FF2B5EF4-FFF2-40B4-BE49-F238E27FC236}">
                <a16:creationId xmlns:a16="http://schemas.microsoft.com/office/drawing/2014/main" id="{283D9177-A33F-775D-A80F-33A3A66AC775}"/>
              </a:ext>
            </a:extLst>
          </p:cNvPr>
          <p:cNvPicPr>
            <a:picLocks noGrp="1" noChangeAspect="1"/>
          </p:cNvPicPr>
          <p:nvPr>
            <p:ph sz="half" idx="1"/>
          </p:nvPr>
        </p:nvPicPr>
        <p:blipFill rotWithShape="1">
          <a:blip r:embed="rId3"/>
          <a:srcRect l="15495" r="15494"/>
          <a:stretch/>
        </p:blipFill>
        <p:spPr>
          <a:xfrm>
            <a:off x="1188720" y="2120900"/>
            <a:ext cx="4639736" cy="3748193"/>
          </a:xfrm>
          <a:prstGeom prst="rect">
            <a:avLst/>
          </a:prstGeom>
          <a:noFill/>
        </p:spPr>
      </p:pic>
      <p:pic>
        <p:nvPicPr>
          <p:cNvPr id="9" name="Picture Placeholder 8">
            <a:extLst>
              <a:ext uri="{FF2B5EF4-FFF2-40B4-BE49-F238E27FC236}">
                <a16:creationId xmlns:a16="http://schemas.microsoft.com/office/drawing/2014/main" id="{EA8B439F-5BC0-B7E9-C7FF-DFE52120053D}"/>
              </a:ext>
            </a:extLst>
          </p:cNvPr>
          <p:cNvPicPr>
            <a:picLocks noGrp="1" noChangeAspect="1"/>
          </p:cNvPicPr>
          <p:nvPr>
            <p:ph sz="half" idx="2"/>
          </p:nvPr>
        </p:nvPicPr>
        <p:blipFill rotWithShape="1">
          <a:blip r:embed="rId4"/>
          <a:srcRect l="-2" t="27082" b="17579"/>
          <a:stretch/>
        </p:blipFill>
        <p:spPr>
          <a:xfrm>
            <a:off x="6495624" y="2120900"/>
            <a:ext cx="4639736" cy="3748194"/>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Footer Placeholder 2">
            <a:extLst>
              <a:ext uri="{FF2B5EF4-FFF2-40B4-BE49-F238E27FC236}">
                <a16:creationId xmlns:a16="http://schemas.microsoft.com/office/drawing/2014/main" id="{9A07B25E-39BA-B85F-20B1-8BFC5AC8C8A6}"/>
              </a:ext>
            </a:extLst>
          </p:cNvPr>
          <p:cNvSpPr>
            <a:spLocks noGrp="1"/>
          </p:cNvSpPr>
          <p:nvPr>
            <p:ph type="ftr" sz="quarter" idx="11"/>
          </p:nvPr>
        </p:nvSpPr>
        <p:spPr>
          <a:xfrm>
            <a:off x="1097279" y="6446838"/>
            <a:ext cx="6818262" cy="365125"/>
          </a:xfrm>
        </p:spPr>
        <p:txBody>
          <a:bodyPr anchor="ctr">
            <a:normAutofit/>
          </a:bodyPr>
          <a:lstStyle/>
          <a:p>
            <a:pPr>
              <a:spcAft>
                <a:spcPts val="600"/>
              </a:spcAft>
            </a:pPr>
            <a:r>
              <a:rPr lang="en-US" dirty="0"/>
              <a:t>MECIC</a:t>
            </a:r>
          </a:p>
        </p:txBody>
      </p:sp>
      <p:sp>
        <p:nvSpPr>
          <p:cNvPr id="4" name="Slide Number Placeholder 3">
            <a:extLst>
              <a:ext uri="{FF2B5EF4-FFF2-40B4-BE49-F238E27FC236}">
                <a16:creationId xmlns:a16="http://schemas.microsoft.com/office/drawing/2014/main" id="{D34F0F4B-2A45-40E3-4C7F-6342190564EF}"/>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pic>
        <p:nvPicPr>
          <p:cNvPr id="11" name="Picture 10">
            <a:extLst>
              <a:ext uri="{FF2B5EF4-FFF2-40B4-BE49-F238E27FC236}">
                <a16:creationId xmlns:a16="http://schemas.microsoft.com/office/drawing/2014/main" id="{07E9628D-9454-67D8-2D9A-9B4759D549D0}"/>
              </a:ext>
            </a:extLst>
          </p:cNvPr>
          <p:cNvPicPr>
            <a:picLocks noChangeAspect="1"/>
          </p:cNvPicPr>
          <p:nvPr/>
        </p:nvPicPr>
        <p:blipFill>
          <a:blip r:embed="rId5"/>
          <a:stretch>
            <a:fillRect/>
          </a:stretch>
        </p:blipFill>
        <p:spPr>
          <a:xfrm>
            <a:off x="1425787" y="3429000"/>
            <a:ext cx="1927982" cy="1906969"/>
          </a:xfrm>
          <a:prstGeom prst="rect">
            <a:avLst/>
          </a:prstGeom>
        </p:spPr>
      </p:pic>
      <p:pic>
        <p:nvPicPr>
          <p:cNvPr id="12" name="Picture 11">
            <a:extLst>
              <a:ext uri="{FF2B5EF4-FFF2-40B4-BE49-F238E27FC236}">
                <a16:creationId xmlns:a16="http://schemas.microsoft.com/office/drawing/2014/main" id="{DC597467-F9B2-6372-5156-7BB329BF7D5D}"/>
              </a:ext>
            </a:extLst>
          </p:cNvPr>
          <p:cNvPicPr>
            <a:picLocks noChangeAspect="1"/>
          </p:cNvPicPr>
          <p:nvPr/>
        </p:nvPicPr>
        <p:blipFill>
          <a:blip r:embed="rId6"/>
          <a:stretch>
            <a:fillRect/>
          </a:stretch>
        </p:blipFill>
        <p:spPr>
          <a:xfrm>
            <a:off x="3895507" y="3436268"/>
            <a:ext cx="1932949" cy="1906969"/>
          </a:xfrm>
          <a:prstGeom prst="rect">
            <a:avLst/>
          </a:prstGeom>
        </p:spPr>
      </p:pic>
    </p:spTree>
    <p:extLst>
      <p:ext uri="{BB962C8B-B14F-4D97-AF65-F5344CB8AC3E}">
        <p14:creationId xmlns:p14="http://schemas.microsoft.com/office/powerpoint/2010/main" val="398483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C467941-F09F-1F5C-A314-145E6A05132E}"/>
              </a:ext>
            </a:extLst>
          </p:cNvPr>
          <p:cNvSpPr>
            <a:spLocks noGrp="1"/>
          </p:cNvSpPr>
          <p:nvPr>
            <p:ph type="ftr" sz="quarter" idx="11"/>
          </p:nvPr>
        </p:nvSpPr>
        <p:spPr/>
        <p:txBody>
          <a:bodyPr/>
          <a:lstStyle/>
          <a:p>
            <a:r>
              <a:rPr lang="en-US" dirty="0"/>
              <a:t>MECIC</a:t>
            </a:r>
          </a:p>
        </p:txBody>
      </p:sp>
      <p:sp>
        <p:nvSpPr>
          <p:cNvPr id="4" name="Slide Number Placeholder 3">
            <a:extLst>
              <a:ext uri="{FF2B5EF4-FFF2-40B4-BE49-F238E27FC236}">
                <a16:creationId xmlns:a16="http://schemas.microsoft.com/office/drawing/2014/main" id="{C388EE5A-0B3F-2A2E-BB51-2C7AFA73AE04}"/>
              </a:ext>
            </a:extLst>
          </p:cNvPr>
          <p:cNvSpPr>
            <a:spLocks noGrp="1"/>
          </p:cNvSpPr>
          <p:nvPr>
            <p:ph type="sldNum" sz="quarter" idx="12"/>
          </p:nvPr>
        </p:nvSpPr>
        <p:spPr/>
        <p:txBody>
          <a:bodyPr/>
          <a:lstStyle/>
          <a:p>
            <a:fld id="{3A98EE3D-8CD1-4C3F-BD1C-C98C9596463C}" type="slidenum">
              <a:rPr lang="en-US" smtClean="0"/>
              <a:t>5</a:t>
            </a:fld>
            <a:endParaRPr lang="en-US"/>
          </a:p>
        </p:txBody>
      </p:sp>
      <p:pic>
        <p:nvPicPr>
          <p:cNvPr id="5" name="Schedule Review">
            <a:hlinkClick r:id="" action="ppaction://media"/>
            <a:extLst>
              <a:ext uri="{FF2B5EF4-FFF2-40B4-BE49-F238E27FC236}">
                <a16:creationId xmlns:a16="http://schemas.microsoft.com/office/drawing/2014/main" id="{02A32463-8EEB-A33D-813B-85EB3CB08E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2992" y="541866"/>
            <a:ext cx="9017941" cy="5072592"/>
          </a:xfrm>
          <a:prstGeom prst="rect">
            <a:avLst/>
          </a:prstGeom>
        </p:spPr>
      </p:pic>
    </p:spTree>
    <p:extLst>
      <p:ext uri="{BB962C8B-B14F-4D97-AF65-F5344CB8AC3E}">
        <p14:creationId xmlns:p14="http://schemas.microsoft.com/office/powerpoint/2010/main" val="4994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children standing together&#10;&#10;Description automatically generated">
            <a:extLst>
              <a:ext uri="{FF2B5EF4-FFF2-40B4-BE49-F238E27FC236}">
                <a16:creationId xmlns:a16="http://schemas.microsoft.com/office/drawing/2014/main" id="{355A48AF-5D68-9143-182A-957B12F85DB8}"/>
              </a:ext>
            </a:extLst>
          </p:cNvPr>
          <p:cNvPicPr>
            <a:picLocks noGrp="1" noChangeAspect="1"/>
          </p:cNvPicPr>
          <p:nvPr>
            <p:ph type="pic" idx="1"/>
          </p:nvPr>
        </p:nvPicPr>
        <p:blipFill rotWithShape="1">
          <a:blip r:embed="rId3"/>
          <a:srcRect t="16196" b="34978"/>
          <a:stretch/>
        </p:blipFill>
        <p:spPr>
          <a:xfrm>
            <a:off x="15" y="0"/>
            <a:ext cx="12191985" cy="4578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AC89E8B-A8AD-9914-D01A-C86F19BC204C}"/>
              </a:ext>
            </a:extLst>
          </p:cNvPr>
          <p:cNvSpPr>
            <a:spLocks noGrp="1"/>
          </p:cNvSpPr>
          <p:nvPr>
            <p:ph type="title"/>
          </p:nvPr>
        </p:nvSpPr>
        <p:spPr>
          <a:xfrm>
            <a:off x="1039177" y="5140753"/>
            <a:ext cx="10113645" cy="743682"/>
          </a:xfrm>
        </p:spPr>
        <p:txBody>
          <a:bodyPr/>
          <a:lstStyle/>
          <a:p>
            <a:r>
              <a:rPr lang="en-US" dirty="0"/>
              <a:t>Transitions </a:t>
            </a:r>
          </a:p>
        </p:txBody>
      </p:sp>
      <p:sp>
        <p:nvSpPr>
          <p:cNvPr id="4" name="Slide Number Placeholder 3">
            <a:extLst>
              <a:ext uri="{FF2B5EF4-FFF2-40B4-BE49-F238E27FC236}">
                <a16:creationId xmlns:a16="http://schemas.microsoft.com/office/drawing/2014/main" id="{A8261EDD-5BC4-9614-30B7-224B00D0566A}"/>
              </a:ext>
            </a:extLst>
          </p:cNvPr>
          <p:cNvSpPr>
            <a:spLocks noGrp="1"/>
          </p:cNvSpPr>
          <p:nvPr>
            <p:ph type="sldNum" sz="quarter" idx="12"/>
          </p:nvPr>
        </p:nvSpPr>
        <p:spPr/>
        <p:txBody>
          <a:bodyPr/>
          <a:lstStyle/>
          <a:p>
            <a:fld id="{3A98EE3D-8CD1-4C3F-BD1C-C98C9596463C}" type="slidenum">
              <a:rPr lang="en-US" smtClean="0"/>
              <a:t>6</a:t>
            </a:fld>
            <a:endParaRPr lang="en-US"/>
          </a:p>
        </p:txBody>
      </p:sp>
    </p:spTree>
    <p:extLst>
      <p:ext uri="{BB962C8B-B14F-4D97-AF65-F5344CB8AC3E}">
        <p14:creationId xmlns:p14="http://schemas.microsoft.com/office/powerpoint/2010/main" val="3481840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37A1A8-0A50-57F7-0B33-A0E61B25914E}"/>
              </a:ext>
            </a:extLst>
          </p:cNvPr>
          <p:cNvSpPr>
            <a:spLocks noGrp="1"/>
          </p:cNvSpPr>
          <p:nvPr>
            <p:ph type="title"/>
          </p:nvPr>
        </p:nvSpPr>
        <p:spPr/>
        <p:txBody>
          <a:bodyPr/>
          <a:lstStyle/>
          <a:p>
            <a:r>
              <a:rPr lang="en-US" dirty="0"/>
              <a:t>Pivotal Practices for Transitions</a:t>
            </a:r>
          </a:p>
        </p:txBody>
      </p:sp>
      <p:sp>
        <p:nvSpPr>
          <p:cNvPr id="6" name="Content Placeholder 5">
            <a:extLst>
              <a:ext uri="{FF2B5EF4-FFF2-40B4-BE49-F238E27FC236}">
                <a16:creationId xmlns:a16="http://schemas.microsoft.com/office/drawing/2014/main" id="{0D2C5BCD-8A67-3C0A-797F-B53822DB5EF2}"/>
              </a:ext>
            </a:extLst>
          </p:cNvPr>
          <p:cNvSpPr>
            <a:spLocks noGrp="1"/>
          </p:cNvSpPr>
          <p:nvPr>
            <p:ph idx="1"/>
          </p:nvPr>
        </p:nvSpPr>
        <p:spPr>
          <a:xfrm>
            <a:off x="524447" y="1905001"/>
            <a:ext cx="4183020" cy="4377266"/>
          </a:xfrm>
        </p:spPr>
        <p:txBody>
          <a:bodyPr>
            <a:normAutofit fontScale="77500" lnSpcReduction="20000"/>
          </a:bodyPr>
          <a:lstStyle/>
          <a:p>
            <a:pPr marL="514350" indent="-514350">
              <a:buAutoNum type="arabicPeriod"/>
            </a:pPr>
            <a:r>
              <a:rPr lang="en-US" dirty="0"/>
              <a:t>Provide whole class warning.</a:t>
            </a:r>
            <a:br>
              <a:rPr lang="en-US" dirty="0"/>
            </a:br>
            <a:endParaRPr lang="en-US" dirty="0"/>
          </a:p>
          <a:p>
            <a:pPr marL="0" indent="0">
              <a:buNone/>
            </a:pPr>
            <a:r>
              <a:rPr lang="en-US" dirty="0"/>
              <a:t>2. Use a transition strategy to engage all children. </a:t>
            </a:r>
          </a:p>
          <a:p>
            <a:pPr marL="0" indent="0">
              <a:buNone/>
            </a:pPr>
            <a:br>
              <a:rPr lang="en-US" dirty="0"/>
            </a:br>
            <a:r>
              <a:rPr lang="en-US" dirty="0"/>
              <a:t>3. Teach the specific steps and expectations for the transition. </a:t>
            </a:r>
          </a:p>
          <a:p>
            <a:pPr marL="0" indent="0">
              <a:buNone/>
            </a:pPr>
            <a:br>
              <a:rPr lang="en-US" dirty="0"/>
            </a:br>
            <a:r>
              <a:rPr lang="en-US" dirty="0"/>
              <a:t>4. Provide positive and descriptive feedback to children.</a:t>
            </a:r>
          </a:p>
          <a:p>
            <a:pPr marL="0" indent="0">
              <a:buNone/>
            </a:pPr>
            <a:r>
              <a:rPr lang="en-US" dirty="0"/>
              <a:t>*** Provide individual support to children who have difficulty transitioning. </a:t>
            </a:r>
          </a:p>
        </p:txBody>
      </p:sp>
      <p:pic>
        <p:nvPicPr>
          <p:cNvPr id="19" name="Picture Placeholder 18">
            <a:extLst>
              <a:ext uri="{FF2B5EF4-FFF2-40B4-BE49-F238E27FC236}">
                <a16:creationId xmlns:a16="http://schemas.microsoft.com/office/drawing/2014/main" id="{FC9C42AB-448D-37F7-9CF5-9EA338A0D813}"/>
              </a:ext>
            </a:extLst>
          </p:cNvPr>
          <p:cNvPicPr>
            <a:picLocks noGrp="1" noChangeAspect="1"/>
          </p:cNvPicPr>
          <p:nvPr>
            <p:ph type="pic" sz="quarter" idx="14"/>
          </p:nvPr>
        </p:nvPicPr>
        <p:blipFill>
          <a:blip r:embed="rId3"/>
          <a:srcRect t="4556" b="4556"/>
          <a:stretch>
            <a:fillRect/>
          </a:stretch>
        </p:blipFill>
        <p:spPr>
          <a:prstGeom prst="rect">
            <a:avLst/>
          </a:prstGeom>
        </p:spPr>
      </p:pic>
      <p:sp>
        <p:nvSpPr>
          <p:cNvPr id="3" name="Footer Placeholder 2">
            <a:extLst>
              <a:ext uri="{FF2B5EF4-FFF2-40B4-BE49-F238E27FC236}">
                <a16:creationId xmlns:a16="http://schemas.microsoft.com/office/drawing/2014/main" id="{5FE3DA94-835A-E834-FF69-24786A68F6EA}"/>
              </a:ext>
            </a:extLst>
          </p:cNvPr>
          <p:cNvSpPr>
            <a:spLocks noGrp="1"/>
          </p:cNvSpPr>
          <p:nvPr>
            <p:ph type="ftr" sz="quarter" idx="11"/>
          </p:nvPr>
        </p:nvSpPr>
        <p:spPr/>
        <p:txBody>
          <a:bodyPr/>
          <a:lstStyle/>
          <a:p>
            <a:r>
              <a:rPr lang="en-US" dirty="0"/>
              <a:t>MECIC</a:t>
            </a:r>
          </a:p>
        </p:txBody>
      </p:sp>
      <p:sp>
        <p:nvSpPr>
          <p:cNvPr id="4" name="Slide Number Placeholder 3">
            <a:extLst>
              <a:ext uri="{FF2B5EF4-FFF2-40B4-BE49-F238E27FC236}">
                <a16:creationId xmlns:a16="http://schemas.microsoft.com/office/drawing/2014/main" id="{A2B9A3CC-875E-4F4A-613C-666E0DF86C6C}"/>
              </a:ext>
            </a:extLst>
          </p:cNvPr>
          <p:cNvSpPr>
            <a:spLocks noGrp="1"/>
          </p:cNvSpPr>
          <p:nvPr>
            <p:ph type="sldNum" sz="quarter" idx="12"/>
          </p:nvPr>
        </p:nvSpPr>
        <p:spPr/>
        <p:txBody>
          <a:bodyPr/>
          <a:lstStyle/>
          <a:p>
            <a:fld id="{3A98EE3D-8CD1-4C3F-BD1C-C98C9596463C}" type="slidenum">
              <a:rPr lang="en-US" smtClean="0"/>
              <a:t>7</a:t>
            </a:fld>
            <a:endParaRPr lang="en-US"/>
          </a:p>
        </p:txBody>
      </p:sp>
      <p:pic>
        <p:nvPicPr>
          <p:cNvPr id="10" name="Content Placeholder 11" descr="An excited young girl holds up her handmade visual to help with counting down the transition">
            <a:extLst>
              <a:ext uri="{FF2B5EF4-FFF2-40B4-BE49-F238E27FC236}">
                <a16:creationId xmlns:a16="http://schemas.microsoft.com/office/drawing/2014/main" id="{B8428B35-EDCB-0A55-A975-7062DE75EF11}"/>
              </a:ext>
            </a:extLst>
          </p:cNvPr>
          <p:cNvPicPr>
            <a:picLocks noGrp="1" noChangeAspect="1"/>
          </p:cNvPicPr>
          <p:nvPr>
            <p:ph type="pic" sz="quarter" idx="15"/>
          </p:nvPr>
        </p:nvPicPr>
        <p:blipFill rotWithShape="1">
          <a:blip r:embed="rId4">
            <a:alphaModFix amt="80000"/>
          </a:blip>
          <a:srcRect t="3608" b="3608"/>
          <a:stretch/>
        </p:blipFill>
        <p:spPr>
          <a:xfrm>
            <a:off x="8110538" y="2112963"/>
            <a:ext cx="3035300" cy="3757612"/>
          </a:xfrm>
          <a:prstGeom prst="rect">
            <a:avLst/>
          </a:prstGeom>
        </p:spPr>
      </p:pic>
      <p:pic>
        <p:nvPicPr>
          <p:cNvPr id="24" name="Picture Placeholder 23">
            <a:extLst>
              <a:ext uri="{FF2B5EF4-FFF2-40B4-BE49-F238E27FC236}">
                <a16:creationId xmlns:a16="http://schemas.microsoft.com/office/drawing/2014/main" id="{9591F1E9-D27B-07EB-00B0-3199E373D41E}"/>
              </a:ext>
            </a:extLst>
          </p:cNvPr>
          <p:cNvPicPr>
            <a:picLocks noGrp="1" noChangeAspect="1"/>
          </p:cNvPicPr>
          <p:nvPr>
            <p:ph type="pic" sz="quarter" idx="13"/>
          </p:nvPr>
        </p:nvPicPr>
        <p:blipFill rotWithShape="1">
          <a:blip r:embed="rId5"/>
          <a:srcRect t="16871" b="22649"/>
          <a:stretch/>
        </p:blipFill>
        <p:spPr>
          <a:xfrm>
            <a:off x="4974336" y="2112264"/>
            <a:ext cx="3035808" cy="1837944"/>
          </a:xfrm>
          <a:prstGeom prst="rect">
            <a:avLst/>
          </a:prstGeom>
        </p:spPr>
      </p:pic>
    </p:spTree>
    <p:extLst>
      <p:ext uri="{BB962C8B-B14F-4D97-AF65-F5344CB8AC3E}">
        <p14:creationId xmlns:p14="http://schemas.microsoft.com/office/powerpoint/2010/main" val="350627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4A13AA-A02A-0E2F-B2AF-C4FCC191EE69}"/>
              </a:ext>
            </a:extLst>
          </p:cNvPr>
          <p:cNvSpPr>
            <a:spLocks noGrp="1"/>
          </p:cNvSpPr>
          <p:nvPr>
            <p:ph type="ftr" sz="quarter" idx="11"/>
          </p:nvPr>
        </p:nvSpPr>
        <p:spPr/>
        <p:txBody>
          <a:bodyPr/>
          <a:lstStyle/>
          <a:p>
            <a:r>
              <a:rPr lang="en-US" dirty="0"/>
              <a:t>MECIC</a:t>
            </a:r>
          </a:p>
        </p:txBody>
      </p:sp>
      <p:sp>
        <p:nvSpPr>
          <p:cNvPr id="4" name="Slide Number Placeholder 3">
            <a:extLst>
              <a:ext uri="{FF2B5EF4-FFF2-40B4-BE49-F238E27FC236}">
                <a16:creationId xmlns:a16="http://schemas.microsoft.com/office/drawing/2014/main" id="{B02EF092-F92A-B148-88CF-A731BFC80181}"/>
              </a:ext>
            </a:extLst>
          </p:cNvPr>
          <p:cNvSpPr>
            <a:spLocks noGrp="1"/>
          </p:cNvSpPr>
          <p:nvPr>
            <p:ph type="sldNum" sz="quarter" idx="12"/>
          </p:nvPr>
        </p:nvSpPr>
        <p:spPr/>
        <p:txBody>
          <a:bodyPr/>
          <a:lstStyle/>
          <a:p>
            <a:fld id="{3A98EE3D-8CD1-4C3F-BD1C-C98C9596463C}" type="slidenum">
              <a:rPr lang="en-US" smtClean="0"/>
              <a:t>8</a:t>
            </a:fld>
            <a:endParaRPr lang="en-US"/>
          </a:p>
        </p:txBody>
      </p:sp>
      <p:pic>
        <p:nvPicPr>
          <p:cNvPr id="5" name="Transitions">
            <a:hlinkClick r:id="" action="ppaction://media"/>
            <a:extLst>
              <a:ext uri="{FF2B5EF4-FFF2-40B4-BE49-F238E27FC236}">
                <a16:creationId xmlns:a16="http://schemas.microsoft.com/office/drawing/2014/main" id="{7A7142D6-EC7E-0202-1999-1D0F29DC05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4571" y="457199"/>
            <a:ext cx="9489614" cy="5334001"/>
          </a:xfrm>
          <a:prstGeom prst="rect">
            <a:avLst/>
          </a:prstGeom>
        </p:spPr>
      </p:pic>
    </p:spTree>
    <p:extLst>
      <p:ext uri="{BB962C8B-B14F-4D97-AF65-F5344CB8AC3E}">
        <p14:creationId xmlns:p14="http://schemas.microsoft.com/office/powerpoint/2010/main" val="30397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B3FBDD-BDD3-2363-823C-B97EF7A5A271}"/>
              </a:ext>
            </a:extLst>
          </p:cNvPr>
          <p:cNvSpPr>
            <a:spLocks noGrp="1"/>
          </p:cNvSpPr>
          <p:nvPr>
            <p:ph type="title"/>
          </p:nvPr>
        </p:nvSpPr>
        <p:spPr>
          <a:xfrm>
            <a:off x="1097279" y="5140753"/>
            <a:ext cx="10113645" cy="743682"/>
          </a:xfrm>
        </p:spPr>
        <p:txBody>
          <a:bodyPr/>
          <a:lstStyle/>
          <a:p>
            <a:r>
              <a:rPr lang="en-US" dirty="0"/>
              <a:t>Routines </a:t>
            </a:r>
          </a:p>
        </p:txBody>
      </p:sp>
      <p:sp>
        <p:nvSpPr>
          <p:cNvPr id="4" name="Slide Number Placeholder 3">
            <a:extLst>
              <a:ext uri="{FF2B5EF4-FFF2-40B4-BE49-F238E27FC236}">
                <a16:creationId xmlns:a16="http://schemas.microsoft.com/office/drawing/2014/main" id="{9F4E0413-4FE4-EE86-E2B4-3BFD8F0BF434}"/>
              </a:ext>
            </a:extLst>
          </p:cNvPr>
          <p:cNvSpPr>
            <a:spLocks noGrp="1"/>
          </p:cNvSpPr>
          <p:nvPr>
            <p:ph type="sldNum" sz="quarter" idx="12"/>
          </p:nvPr>
        </p:nvSpPr>
        <p:spPr/>
        <p:txBody>
          <a:bodyPr/>
          <a:lstStyle/>
          <a:p>
            <a:fld id="{3A98EE3D-8CD1-4C3F-BD1C-C98C9596463C}" type="slidenum">
              <a:rPr lang="en-US" smtClean="0"/>
              <a:t>9</a:t>
            </a:fld>
            <a:endParaRPr lang="en-US"/>
          </a:p>
        </p:txBody>
      </p:sp>
      <p:pic>
        <p:nvPicPr>
          <p:cNvPr id="8" name="Picture Placeholder 7">
            <a:extLst>
              <a:ext uri="{FF2B5EF4-FFF2-40B4-BE49-F238E27FC236}">
                <a16:creationId xmlns:a16="http://schemas.microsoft.com/office/drawing/2014/main" id="{097D4880-48B5-EC68-87E7-5F6B4068381F}"/>
              </a:ext>
            </a:extLst>
          </p:cNvPr>
          <p:cNvPicPr>
            <a:picLocks noGrp="1" noChangeAspect="1"/>
          </p:cNvPicPr>
          <p:nvPr>
            <p:ph type="pic" idx="1"/>
          </p:nvPr>
        </p:nvPicPr>
        <p:blipFill rotWithShape="1">
          <a:blip r:embed="rId3"/>
          <a:srcRect t="5542" b="44412"/>
          <a:stretch/>
        </p:blipFill>
        <p:spPr>
          <a:xfrm>
            <a:off x="0" y="0"/>
            <a:ext cx="12192000" cy="4578350"/>
          </a:xfrm>
          <a:prstGeom prst="rect">
            <a:avLst/>
          </a:prstGeom>
        </p:spPr>
      </p:pic>
    </p:spTree>
    <p:extLst>
      <p:ext uri="{BB962C8B-B14F-4D97-AF65-F5344CB8AC3E}">
        <p14:creationId xmlns:p14="http://schemas.microsoft.com/office/powerpoint/2010/main" val="1390410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18DE893B02E645AC867A7444C9619E" ma:contentTypeVersion="14" ma:contentTypeDescription="Create a new document." ma:contentTypeScope="" ma:versionID="d19cc53abe8d84c00f930cce137eb06b">
  <xsd:schema xmlns:xsd="http://www.w3.org/2001/XMLSchema" xmlns:xs="http://www.w3.org/2001/XMLSchema" xmlns:p="http://schemas.microsoft.com/office/2006/metadata/properties" xmlns:ns2="a5467706-92f8-422f-b495-4d81113086d2" xmlns:ns3="5e263111-93b7-44ef-9546-21169a557cee" targetNamespace="http://schemas.microsoft.com/office/2006/metadata/properties" ma:root="true" ma:fieldsID="297a8ccffb22555991b8517e09a30c75" ns2:_="" ns3:_="">
    <xsd:import namespace="a5467706-92f8-422f-b495-4d81113086d2"/>
    <xsd:import namespace="5e263111-93b7-44ef-9546-21169a557ce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67706-92f8-422f-b495-4d8111308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2011f1f-c1f6-43e5-98b2-4e6fd79a0b5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263111-93b7-44ef-9546-21169a557ce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907c819-0b50-4fd5-84ef-d9a58c37fbf5}" ma:internalName="TaxCatchAll" ma:showField="CatchAllData" ma:web="5e263111-93b7-44ef-9546-21169a557c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263111-93b7-44ef-9546-21169a557cee" xsi:nil="true"/>
    <lcf76f155ced4ddcb4097134ff3c332f xmlns="a5467706-92f8-422f-b495-4d81113086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629E9E-7885-4AD3-8C2F-EC9067400D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467706-92f8-422f-b495-4d81113086d2"/>
    <ds:schemaRef ds:uri="5e263111-93b7-44ef-9546-21169a557c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D7D6F6-4291-477C-8271-9E117F559B1E}">
  <ds:schemaRefs>
    <ds:schemaRef ds:uri="http://schemas.microsoft.com/sharepoint/v3/contenttype/forms"/>
  </ds:schemaRefs>
</ds:datastoreItem>
</file>

<file path=customXml/itemProps3.xml><?xml version="1.0" encoding="utf-8"?>
<ds:datastoreItem xmlns:ds="http://schemas.openxmlformats.org/officeDocument/2006/customXml" ds:itemID="{321F793E-080C-4D81-A035-DC1737C5BCBC}">
  <ds:schemaRefs>
    <ds:schemaRef ds:uri="http://purl.org/dc/elements/1.1/"/>
    <ds:schemaRef ds:uri="http://schemas.openxmlformats.org/package/2006/metadata/core-properties"/>
    <ds:schemaRef ds:uri="http://purl.org/dc/terms/"/>
    <ds:schemaRef ds:uri="a5467706-92f8-422f-b495-4d81113086d2"/>
    <ds:schemaRef ds:uri="http://schemas.microsoft.com/office/2006/documentManagement/types"/>
    <ds:schemaRef ds:uri="5e263111-93b7-44ef-9546-21169a557cee"/>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TotalTime>
  <Words>1319</Words>
  <Application>Microsoft Office PowerPoint</Application>
  <PresentationFormat>Widescreen</PresentationFormat>
  <Paragraphs>105</Paragraphs>
  <Slides>10</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Wingdings</vt:lpstr>
      <vt:lpstr>Office Theme</vt:lpstr>
      <vt:lpstr>Schedules &amp; Routines</vt:lpstr>
      <vt:lpstr>Gold Standard of Early Childhood Education</vt:lpstr>
      <vt:lpstr>PowerPoint Presentation</vt:lpstr>
      <vt:lpstr>Individualized Schedules </vt:lpstr>
      <vt:lpstr>PowerPoint Presentation</vt:lpstr>
      <vt:lpstr>Transitions </vt:lpstr>
      <vt:lpstr>Pivotal Practices for Transitions</vt:lpstr>
      <vt:lpstr>PowerPoint Presentation</vt:lpstr>
      <vt:lpstr>Routines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Alicia Westbrook</dc:creator>
  <cp:lastModifiedBy>Malcolm Huell</cp:lastModifiedBy>
  <cp:revision>3</cp:revision>
  <dcterms:created xsi:type="dcterms:W3CDTF">2025-01-22T17:47:44Z</dcterms:created>
  <dcterms:modified xsi:type="dcterms:W3CDTF">2025-11-04T19:51:48Z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0x010100DF18DE893B02E645AC867A7444C9619E</vt:lpwstr>
  </property>
</Properties>
</file>